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94671" autoAdjust="0"/>
  </p:normalViewPr>
  <p:slideViewPr>
    <p:cSldViewPr>
      <p:cViewPr>
        <p:scale>
          <a:sx n="77" d="100"/>
          <a:sy n="77" d="100"/>
        </p:scale>
        <p:origin x="-10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0A20E9-3CA9-4118-9349-79FC0367E78C}" type="datetimeFigureOut">
              <a:rPr lang="bg-BG" smtClean="0"/>
              <a:t>9.4.2020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FF78E71-0548-49BD-99DA-2BACC4749597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543800" cy="316835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b="1" dirty="0" smtClean="0">
                <a:solidFill>
                  <a:srgbClr val="FF0000"/>
                </a:solidFill>
              </a:rPr>
              <a:t>Инструктаж </a:t>
            </a:r>
            <a:br>
              <a:rPr lang="bg-BG" sz="4400" b="1" dirty="0" smtClean="0">
                <a:solidFill>
                  <a:srgbClr val="FF0000"/>
                </a:solidFill>
              </a:rPr>
            </a:br>
            <a:r>
              <a:rPr lang="bg-BG" sz="4400" b="1" dirty="0" smtClean="0">
                <a:solidFill>
                  <a:srgbClr val="FF0000"/>
                </a:solidFill>
              </a:rPr>
              <a:t>за предприемане на превантивни мерки против опасност от заразяване с коронавирус </a:t>
            </a:r>
            <a:r>
              <a:rPr lang="en-US" sz="4400" b="1" dirty="0" smtClean="0">
                <a:solidFill>
                  <a:srgbClr val="FF0000"/>
                </a:solidFill>
              </a:rPr>
              <a:t>COVID-19 </a:t>
            </a:r>
            <a:endParaRPr lang="bg-BG" sz="4400" b="1" dirty="0">
              <a:solidFill>
                <a:srgbClr val="FF0000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99592" y="5373216"/>
            <a:ext cx="7488832" cy="1176536"/>
          </a:xfrm>
        </p:spPr>
        <p:txBody>
          <a:bodyPr>
            <a:normAutofit fontScale="92500"/>
          </a:bodyPr>
          <a:lstStyle/>
          <a:p>
            <a:pPr algn="ctr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Изготвил: Емануил Пунев 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Отговорник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Здравословни и безопасни условия на труд“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Институт за държавата и правото при БАН 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14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Какво представлява </a:t>
            </a:r>
            <a:r>
              <a:rPr lang="bg-BG" dirty="0" smtClean="0"/>
              <a:t>коронавирусът?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6419"/>
            <a:ext cx="8686800" cy="3981450"/>
          </a:xfr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812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Какво представлява Коронавирусът?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1. Какво е COVID-19? Какво е SARS-CoV-2?</a:t>
            </a: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Новият коронавирус за 2019 г. вече е наречен тежък остър респираторен синдром коронавирус-2 (SARS-CoV-2), докато заболяването, свързано с него, се нарича COVID-19.</a:t>
            </a: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SARS-CoV-2, бе идентифициран в Китай в края на 2019 г. и представлява нов щам на коронавирус, който не е бил идентифициран по-рано при хора.</a:t>
            </a:r>
          </a:p>
          <a:p>
            <a:pPr algn="just"/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38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Какво представлява </a:t>
            </a:r>
            <a:r>
              <a:rPr lang="bg-BG" dirty="0" err="1" smtClean="0"/>
              <a:t>коронавирусът</a:t>
            </a:r>
            <a:r>
              <a:rPr lang="bg-BG" dirty="0" smtClean="0"/>
              <a:t>?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2. От къде идват коронавирусите?</a:t>
            </a: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Коронавирусите циркулират сред животните, но някои от тях влияят и на хората. След като са заразили животни, те могат да бъдат предадени на хора.</a:t>
            </a: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Известно е, че широк кръг животни са източник на коронавируси. Например коронавирусът предизвикващ близкоизточен респираторен синдром (MERS-CoV) произхожда от камили, а причинителят на тежкия остър респираторен синдром (ТОРС) от 2002 - 2003 г. произхожда от котки.</a:t>
            </a:r>
          </a:p>
          <a:p>
            <a:pPr algn="just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3. Сравним ли е този вирус със SARS или със сезонен грип?</a:t>
            </a: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Новият коронавирус, открит в Китай, е генетично тясно свързан с вируса на ТОРС и изглежда има сходни характеристики, въпреки че данните са ограничени.</a:t>
            </a: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Настоящата епидемия от COVID-19 предизвика през първия месец около 10 000 съобщени случая в Китай в огнището. Впоследствие бяха открити допълнителни случаи в Европа и други страни. </a:t>
            </a: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Към този момент не може да твърдим, че имаме достатъно данни, за да се каже със сигурност колко е смъртоносен COVID-19, но предварителните сведения показват, че той е по-малко фатален от коронавируса на ТОРС.</a:t>
            </a:r>
          </a:p>
          <a:p>
            <a:pPr algn="just"/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Вирусът COVID-19 и грипният вирус се предават от човек на човек и могат да причинят подобни симптоми, но от друга страна, двата вируса имат известни различия. 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48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Какви са симптомите на </a:t>
            </a:r>
            <a:r>
              <a:rPr lang="en-US" dirty="0" smtClean="0"/>
              <a:t>COVID-19 ?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Какви са симптомите 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инфекция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От това, което знаем досега, вирусът може да причини леки грипоподобни симптоми като: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треска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кашлица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затруднено дишане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болка в мускулите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умора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По-сериозните случаи развиват тежка пневмония, синдром на остър респираторен дистрес, сепсис и септичен шок, които могат да доведат до смъртта на пациента. Хората със съществуващи хронични състояния изглежда са по-уязвими от тежките заболявания.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08920"/>
            <a:ext cx="3982954" cy="1669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280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4294967295"/>
          </p:nvPr>
        </p:nvSpPr>
        <p:spPr>
          <a:xfrm>
            <a:off x="179512" y="332656"/>
            <a:ext cx="5112568" cy="597666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Някои хора са по-изложени на риск от други?</a:t>
            </a:r>
            <a:b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bg-BG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Обикновено възрастните хора и тези с основни състояния (например хипертония, сърдечни заболявания, диабет, чернодробни заболявания и респираторни заболявания) се очаква да бъдат изложени на по-голям риск от развитие на тежки симптоми</a:t>
            </a:r>
            <a:r>
              <a:rPr lang="bg-BG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bg-BG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bg-BG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501008"/>
            <a:ext cx="3328724" cy="278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4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76872"/>
            <a:ext cx="4680520" cy="2790056"/>
          </a:xfrm>
          <a:prstGeom prst="rect">
            <a:avLst/>
          </a:prstGeom>
        </p:spPr>
      </p:pic>
      <p:sp>
        <p:nvSpPr>
          <p:cNvPr id="3" name="Контейнер за съдържание 2"/>
          <p:cNvSpPr>
            <a:spLocks noGrp="1"/>
          </p:cNvSpPr>
          <p:nvPr>
            <p:ph idx="4294967295"/>
          </p:nvPr>
        </p:nvSpPr>
        <p:spPr>
          <a:xfrm>
            <a:off x="4716016" y="332657"/>
            <a:ext cx="4427984" cy="626658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bg-BG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Има ли лечение за болестта COVID-19?</a:t>
            </a:r>
            <a:endParaRPr lang="bg-BG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Няма специфично лечение за това заболяване, така че подходът, използван за лечение на пациенти с коронавирусни инфекции, е за лечение на клиничните симптоми (например висока температура, затруднено дишане). Поддържащата грижа (например поддържаща терапия и мониторинг - кислородна терапия, вливания на течности и прилагане на антивирусни лекарства) може да бъде много ефективна за заразените.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1123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Какви са симптомите на </a:t>
            </a:r>
            <a:r>
              <a:rPr lang="en-US" dirty="0" smtClean="0"/>
              <a:t>covid-19 ?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04800" y="1554162"/>
            <a:ext cx="8587680" cy="5187206"/>
          </a:xfrm>
        </p:spPr>
        <p:txBody>
          <a:bodyPr>
            <a:normAutofit fontScale="55000" lnSpcReduction="20000"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4. Кога трябва да се тествам за COVID-19?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i="1" dirty="0" smtClean="0">
                <a:latin typeface="Times New Roman" pitchFamily="18" charset="0"/>
                <a:cs typeface="Times New Roman" pitchFamily="18" charset="0"/>
              </a:rPr>
              <a:t>Ако имате: </a:t>
            </a:r>
            <a:br>
              <a:rPr lang="bg-BG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остра респираторна инфекция (внезапна поява на кашлица и / или възпалено гърло и / или задух),</a:t>
            </a: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в 14-те дни преди началото на симптомите, вие сте били:</a:t>
            </a: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в близък контакт с потвърден или вероятен случай на инфекция с COVID-19 или пътуване до район, където COVID-19 се разпространява в общността,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• или сте работили или посещавали здравно заведение, където се лекували пациенти с инфекции на COVID-19, трябва да се свържете с вашия лекар по телефона за съвет.</a:t>
            </a:r>
          </a:p>
          <a:p>
            <a:pPr marL="0" indent="0" algn="just">
              <a:buNone/>
            </a:pP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Близък контакт би бил човек, който живее в същото домакинство и е бил диагностициран с COVID-19; човек, който е имал контакт лице в лице, или е останал в затворена среда със случай на COVID-19, или здравен работник, или друго лице, предоставящо пряка грижа за случай на COVID-19, или лабораторни работници, които обработват образци SARS-CoV-2.</a:t>
            </a:r>
          </a:p>
          <a:p>
            <a:pPr marL="0" indent="0">
              <a:buNone/>
            </a:pP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2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Как да се </a:t>
            </a:r>
            <a:r>
              <a:rPr lang="bg-BG" dirty="0" err="1" smtClean="0"/>
              <a:t>предпразим</a:t>
            </a:r>
            <a:r>
              <a:rPr lang="bg-BG" dirty="0" smtClean="0"/>
              <a:t> от заразяване?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0768"/>
            <a:ext cx="6223695" cy="52173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3360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86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16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46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95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74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17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62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30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853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98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853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884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Превантивни мерки на работното място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79" y="1554162"/>
            <a:ext cx="8581628" cy="4827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833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636912"/>
            <a:ext cx="6096000" cy="400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12612" y="26064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Превантивни мерки на работното място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1268760"/>
            <a:ext cx="4051176" cy="5187206"/>
          </a:xfrm>
        </p:spPr>
        <p:txBody>
          <a:bodyPr>
            <a:normAutofit fontScale="70000" lnSpcReduction="20000"/>
          </a:bodyPr>
          <a:lstStyle/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Погрижете се работното място да е чисто и хигиенично: 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Повърхностите (бюра и маси) и предметите (телефони, клавиатури, мишки и др.) трябва да бъдат редовно избърсвани с дезинфектант на всеки 2 часа.  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Защо? Заразяването на повърхности, докосвани от служители, е един от основните пътища на разпространение на заразата от COVID-19.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Превантивни </a:t>
            </a:r>
            <a:r>
              <a:rPr lang="bg-BG" dirty="0" smtClean="0"/>
              <a:t>мерки на работното място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</a:t>
            </a:r>
            <a:r>
              <a:rPr lang="ru-RU" dirty="0" smtClean="0"/>
              <a:t>лужителите</a:t>
            </a:r>
            <a:r>
              <a:rPr lang="ru-RU" dirty="0"/>
              <a:t>, сътрудниците и </a:t>
            </a:r>
            <a:r>
              <a:rPr lang="ru-RU" dirty="0" smtClean="0"/>
              <a:t>учените </a:t>
            </a:r>
            <a:r>
              <a:rPr lang="ru-RU" dirty="0"/>
              <a:t>да си мият ръцете редовно и </a:t>
            </a:r>
            <a:r>
              <a:rPr lang="ru-RU" dirty="0" smtClean="0"/>
              <a:t>добре с топла вода и сапун.</a:t>
            </a:r>
            <a:endParaRPr lang="ru-RU" dirty="0" smtClean="0"/>
          </a:p>
          <a:p>
            <a:r>
              <a:rPr lang="ru-RU" dirty="0" smtClean="0"/>
              <a:t>Да се използват поставените в </a:t>
            </a:r>
            <a:r>
              <a:rPr lang="ru-RU" dirty="0" smtClean="0"/>
              <a:t>ИДП </a:t>
            </a:r>
            <a:r>
              <a:rPr lang="ru-RU" dirty="0" smtClean="0"/>
              <a:t>диспенсъри </a:t>
            </a:r>
            <a:r>
              <a:rPr lang="ru-RU" dirty="0"/>
              <a:t>с дезинфектант за </a:t>
            </a:r>
            <a:r>
              <a:rPr lang="ru-RU" dirty="0" smtClean="0"/>
              <a:t>ръце на </a:t>
            </a:r>
            <a:r>
              <a:rPr lang="ru-RU" dirty="0" smtClean="0"/>
              <a:t>ет.3 пред </a:t>
            </a:r>
            <a:r>
              <a:rPr lang="ru-RU" dirty="0"/>
              <a:t>к</a:t>
            </a:r>
            <a:r>
              <a:rPr lang="ru-RU" dirty="0" smtClean="0"/>
              <a:t>анцеларията и на партера до </a:t>
            </a:r>
            <a:r>
              <a:rPr lang="ru-RU" dirty="0" smtClean="0"/>
              <a:t>асансьора</a:t>
            </a:r>
            <a:r>
              <a:rPr lang="ru-RU" dirty="0" smtClean="0"/>
              <a:t>, които са на разположение на всички учени и служители.</a:t>
            </a:r>
          </a:p>
          <a:p>
            <a:r>
              <a:rPr lang="ru-RU" dirty="0" smtClean="0"/>
              <a:t>Да се използват напоените с дезинфектант изтривалки на входа на ИДП и пред канцеларията на ет.3.</a:t>
            </a:r>
            <a:endParaRPr lang="ru-RU" dirty="0" smtClean="0"/>
          </a:p>
          <a:p>
            <a:r>
              <a:rPr lang="bg-BG" dirty="0" smtClean="0"/>
              <a:t>На</a:t>
            </a:r>
            <a:r>
              <a:rPr lang="ru-RU" dirty="0" smtClean="0"/>
              <a:t> служителите</a:t>
            </a:r>
            <a:r>
              <a:rPr lang="ru-RU" dirty="0"/>
              <a:t>, сътрудниците и </a:t>
            </a:r>
            <a:r>
              <a:rPr lang="ru-RU" dirty="0" smtClean="0"/>
              <a:t>учените е осигурен достъп </a:t>
            </a:r>
            <a:r>
              <a:rPr lang="ru-RU" dirty="0"/>
              <a:t>до места, където могат да измият ръцете си с </a:t>
            </a:r>
            <a:r>
              <a:rPr lang="ru-RU" dirty="0" smtClean="0"/>
              <a:t>топла вода </a:t>
            </a:r>
            <a:r>
              <a:rPr lang="ru-RU" dirty="0"/>
              <a:t>и сапун.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bg-BG" dirty="0" smtClean="0"/>
              <a:t>Защо?</a:t>
            </a:r>
            <a:r>
              <a:rPr lang="ru-RU" dirty="0" smtClean="0"/>
              <a:t> </a:t>
            </a:r>
            <a:r>
              <a:rPr lang="ru-RU" dirty="0"/>
              <a:t>Защото миенето убива вируса по ръцете и предотвратява разпространението на COVID-19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bg-BG" dirty="0" smtClean="0"/>
              <a:t>Служители, сътрудници и учени при изпълнение на служебните си задължения да спазват разтояние помежду си не по-малко от 2 (два) метра.</a:t>
            </a:r>
          </a:p>
          <a:p>
            <a:r>
              <a:rPr lang="bg-BG" dirty="0" smtClean="0"/>
              <a:t>Х</a:t>
            </a:r>
            <a:r>
              <a:rPr lang="bg-BG" dirty="0" smtClean="0"/>
              <a:t>игиенистът да не използва метла/прахосмукачка при почивстването на помещенията, а метящ моп, напоен с хигиенизиращи и дезинфекциращи препрати.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961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996952"/>
            <a:ext cx="5199534" cy="346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Контейнер за съдържание 2"/>
          <p:cNvSpPr>
            <a:spLocks noGrp="1"/>
          </p:cNvSpPr>
          <p:nvPr>
            <p:ph idx="4294967295"/>
          </p:nvPr>
        </p:nvSpPr>
        <p:spPr>
          <a:xfrm>
            <a:off x="0" y="476114"/>
            <a:ext cx="8979446" cy="251936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 ИДП насърчаваме </a:t>
            </a:r>
            <a:r>
              <a:rPr lang="ru-RU" b="1" dirty="0" smtClean="0">
                <a:solidFill>
                  <a:srgbClr val="FF0000"/>
                </a:solidFill>
              </a:rPr>
              <a:t>добрата респираторна </a:t>
            </a:r>
            <a:r>
              <a:rPr lang="ru-RU" b="1" dirty="0">
                <a:solidFill>
                  <a:srgbClr val="FF0000"/>
                </a:solidFill>
              </a:rPr>
              <a:t>хигиена на работното място: 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Погрижили сме </a:t>
            </a:r>
            <a:r>
              <a:rPr lang="ru-RU" b="1" dirty="0">
                <a:solidFill>
                  <a:srgbClr val="FF0000"/>
                </a:solidFill>
              </a:rPr>
              <a:t>се на работното място да има на разположение защитни маски (обикновени </a:t>
            </a:r>
            <a:r>
              <a:rPr lang="ru-RU" b="1" dirty="0" smtClean="0">
                <a:solidFill>
                  <a:srgbClr val="FF0000"/>
                </a:solidFill>
              </a:rPr>
              <a:t>маски</a:t>
            </a:r>
            <a:r>
              <a:rPr lang="ru-RU" b="1" dirty="0">
                <a:solidFill>
                  <a:srgbClr val="FF0000"/>
                </a:solidFill>
              </a:rPr>
              <a:t>, не маските N95), както и хартиени кърпички, за онези, които започнат да чувстват симптоми на хрема или кашлица, докато са на работа. </a:t>
            </a:r>
            <a:r>
              <a:rPr lang="bg-BG" b="1" dirty="0" smtClean="0">
                <a:solidFill>
                  <a:srgbClr val="FF0000"/>
                </a:solidFill>
              </a:rPr>
              <a:t>Осигурени са и предпразни ръкавици.</a:t>
            </a:r>
          </a:p>
          <a:p>
            <a:pPr marL="0" indent="0" algn="just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just"/>
            <a:r>
              <a:rPr lang="bg-BG" b="1" dirty="0" smtClean="0">
                <a:solidFill>
                  <a:srgbClr val="FF0000"/>
                </a:solidFill>
              </a:rPr>
              <a:t>Осигурени са кошчета, където да могат да се изхвърлят кърпичките и маските. Защо? Защото добрата респираторна хигиена предотвратява разпространението на COVID-19.</a:t>
            </a:r>
            <a:endParaRPr lang="bg-B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80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Благодаря за вниманието !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458200" cy="2523728"/>
          </a:xfrm>
        </p:spPr>
        <p:txBody>
          <a:bodyPr>
            <a:noAutofit/>
          </a:bodyPr>
          <a:lstStyle/>
          <a:p>
            <a:pPr algn="ctr"/>
            <a:r>
              <a:rPr lang="bg-BG" sz="8000" dirty="0" smtClean="0">
                <a:latin typeface="Times New Roman" pitchFamily="18" charset="0"/>
                <a:cs typeface="Times New Roman" pitchFamily="18" charset="0"/>
              </a:rPr>
              <a:t>Бъдете здрави и се пазете!</a:t>
            </a:r>
          </a:p>
        </p:txBody>
      </p:sp>
    </p:spTree>
    <p:extLst>
      <p:ext uri="{BB962C8B-B14F-4D97-AF65-F5344CB8AC3E}">
        <p14:creationId xmlns:p14="http://schemas.microsoft.com/office/powerpoint/2010/main" val="76241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ътуване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ътуване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181</TotalTime>
  <Words>676</Words>
  <Application>Microsoft Office PowerPoint</Application>
  <PresentationFormat>On-screen Show (4:3)</PresentationFormat>
  <Paragraphs>51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Пътуване</vt:lpstr>
      <vt:lpstr>Инструктаж  за предприемане на превантивни мерки против опасност от заразяване с коронавирус COVID-19 </vt:lpstr>
      <vt:lpstr>Какво представлява коронавирусът?</vt:lpstr>
      <vt:lpstr>Какво представлява Коронавирусът?</vt:lpstr>
      <vt:lpstr>Какво представлява коронавирусът?</vt:lpstr>
      <vt:lpstr>Какви са симптомите на COVID-19 ?</vt:lpstr>
      <vt:lpstr>PowerPoint Presentation</vt:lpstr>
      <vt:lpstr>PowerPoint Presentation</vt:lpstr>
      <vt:lpstr>Какви са симптомите на covid-19 ?</vt:lpstr>
      <vt:lpstr>Как да се предпразим от заразяване?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Превантивни мерки на работното място</vt:lpstr>
      <vt:lpstr>Превантивни мерки на работното място</vt:lpstr>
      <vt:lpstr>Превантивни мерки на работното място</vt:lpstr>
      <vt:lpstr>PowerPoint Presentation</vt:lpstr>
      <vt:lpstr>Благодаря за вниманието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Инструктаж  за предприемане на превантивни мерки против опасността от заразявае с коронавирус COVID-19</dc:title>
  <dc:creator>user</dc:creator>
  <cp:lastModifiedBy>S.Kutsovska</cp:lastModifiedBy>
  <cp:revision>18</cp:revision>
  <dcterms:created xsi:type="dcterms:W3CDTF">2020-04-08T11:30:27Z</dcterms:created>
  <dcterms:modified xsi:type="dcterms:W3CDTF">2020-04-09T08:14:45Z</dcterms:modified>
</cp:coreProperties>
</file>